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5" r:id="rId3"/>
    <p:sldId id="296" r:id="rId4"/>
    <p:sldId id="297" r:id="rId5"/>
    <p:sldId id="298" r:id="rId6"/>
    <p:sldId id="257" r:id="rId7"/>
    <p:sldId id="259" r:id="rId8"/>
    <p:sldId id="299" r:id="rId9"/>
    <p:sldId id="260" r:id="rId10"/>
    <p:sldId id="300" r:id="rId11"/>
    <p:sldId id="301" r:id="rId12"/>
    <p:sldId id="270" r:id="rId13"/>
    <p:sldId id="282" r:id="rId14"/>
    <p:sldId id="283" r:id="rId15"/>
    <p:sldId id="287" r:id="rId16"/>
    <p:sldId id="294" r:id="rId17"/>
    <p:sldId id="302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1" d="100"/>
          <a:sy n="7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8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139496451832411E-2"/>
          <c:y val="3.0837678931294538E-2"/>
          <c:w val="0.94274161646550259"/>
          <c:h val="0.927770552427648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C00CC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ln>
                <a:solidFill>
                  <a:schemeClr val="accent6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00FF"/>
              </a:solidFill>
            </c:spPr>
          </c:dPt>
          <c:dLbls>
            <c:dLbl>
              <c:idx val="1"/>
              <c:layout>
                <c:manualLayout>
                  <c:x val="-8.9399849324390008E-3"/>
                  <c:y val="-2.092930006440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9.2496597647516287E-3"/>
                  <c:y val="2.104252799534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2974749684067273E-2"/>
                  <c:y val="1.3396422412897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18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20376184"/>
        <c:axId val="120373048"/>
        <c:axId val="0"/>
      </c:bar3DChart>
      <c:catAx>
        <c:axId val="120376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373048"/>
        <c:crosses val="autoZero"/>
        <c:auto val="1"/>
        <c:lblAlgn val="ctr"/>
        <c:lblOffset val="100"/>
        <c:noMultiLvlLbl val="0"/>
      </c:catAx>
      <c:valAx>
        <c:axId val="120373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376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3C8CA-F57C-4E73-AAB8-820E1D86F0E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10127-E58D-4860-A9AE-49224A90C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9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0127-E58D-4860-A9AE-49224A90C3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7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6B3A-E194-436B-87B7-CC7C33367E1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0CF77-77DD-402E-B9B0-574FF04A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6000"/>
            <a:ext cx="9144000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Лог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052" y="1844824"/>
            <a:ext cx="3722823" cy="23558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500042"/>
            <a:ext cx="8778365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03" y="4293096"/>
            <a:ext cx="8778365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Абдурахим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Джураев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«Система обеспечения качества образования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 Таджикистане»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404" y="1181385"/>
            <a:ext cx="778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Технопарк и специализированные лаборатории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4" name="Picture 2" descr="C:\Users\admin\Desktop\РЕКТОР\Суратхои Донишгох\DSC067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0120" y="1927092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РЕКТОР\Суратхои Донишгох\DSC_001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65383" y="1927092"/>
            <a:ext cx="271011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admin\Desktop\РЕКТОР\Суратхои Донишгох\DSC0088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0881" y="4154415"/>
            <a:ext cx="2400000" cy="1594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\Desktop\РЕКТОР\Суратхои Донишгох\IMG_632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50760" y="4071250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admin\Desktop\РЕКТОР\Суратхои Донишгох\IMG_9879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980820" y="4089242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admin\Desktop\РЕКТОР\Суратхои Донишгох\IMG_593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00760" y="1958435"/>
            <a:ext cx="2700000" cy="1793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16" name="Rectangle 32"/>
          <p:cNvSpPr txBox="1">
            <a:spLocks noChangeArrowheads="1"/>
          </p:cNvSpPr>
          <p:nvPr/>
        </p:nvSpPr>
        <p:spPr bwMode="auto">
          <a:xfrm>
            <a:off x="216695" y="980728"/>
            <a:ext cx="8641585" cy="84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771525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71525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ЗАДАЧИ ОТДЕЛА ПО УПРАВЛЕНИЮ КАЧЕСТВОМ ОБРАЗОВАНИЯ УНИВЕРСИТЕТА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266313" y="1772816"/>
            <a:ext cx="8663405" cy="386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968" tIns="37484" rIns="74968" bIns="37484" numCol="1"/>
          <a:lstStyle>
            <a:lvl1pPr defTabSz="1433513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433513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433513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433513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433513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по управлению качеством образования, мониторингу, анализу и оценке качества преподавания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надзор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методологические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рекомендаций по эффективному использованию инновационных технологий в обучении,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качества образования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 на занятиях преподавателей с целью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качества занятий, изучение состояния документооборота на факультетах и кафедрах,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мониторинга для определения уровня знаний студентов,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методическая помощь в разработке УМК, учебников, учебных и рабочих программ и других методических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пособий.</a:t>
            </a:r>
          </a:p>
          <a:p>
            <a:pPr marL="285750" indent="-28575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</a:t>
            </a:r>
            <a:r>
              <a:rPr lang="ru-RU" sz="1800" b="1" dirty="0" smtClean="0">
                <a:solidFill>
                  <a:schemeClr val="bg1"/>
                </a:solidFill>
                <a:latin typeface="Palatino Linotype" pitchFamily="18" charset="0"/>
              </a:rPr>
              <a:t>ПОЛИТИКИ</a:t>
            </a:r>
            <a:endParaRPr lang="ru-RU" sz="1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103850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Международное сотрудничество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7145" y="1455621"/>
            <a:ext cx="9134475" cy="5353050"/>
            <a:chOff x="-7145" y="1455621"/>
            <a:chExt cx="9134475" cy="5353050"/>
          </a:xfrm>
        </p:grpSpPr>
        <p:pic>
          <p:nvPicPr>
            <p:cNvPr id="1026" name="Picture 2" descr="C:\Users\NADY\Desktop\Направления сотрудничества - картинк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145" y="1455621"/>
              <a:ext cx="9134475" cy="535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475656" y="1500174"/>
              <a:ext cx="6192688" cy="7766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tx1"/>
                    </a:solidFill>
                    <a:prstDash val="solid"/>
                  </a:ln>
                  <a:gradFill>
                    <a:gsLst>
                      <a:gs pos="12000">
                        <a:schemeClr val="accent6">
                          <a:lumMod val="75000"/>
                        </a:schemeClr>
                      </a:gs>
                      <a:gs pos="45000">
                        <a:srgbClr val="E6D78A"/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lin ang="5400000" scaled="0"/>
                  </a:gra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</a:rPr>
                <a:t>НАПРАВЛЕНИЯ СОТРУДНИЧЕСТВА</a:t>
              </a:r>
              <a:endParaRPr lang="ru-RU" sz="3200" b="1" dirty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12000">
                      <a:schemeClr val="accent6">
                        <a:lumMod val="75000"/>
                      </a:schemeClr>
                    </a:gs>
                    <a:gs pos="45000">
                      <a:srgbClr val="E6D78A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691680" y="2276872"/>
              <a:ext cx="5832648" cy="432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  М Е Ж Д У Н А Р О Д Н Ы Х   Г Р А Н Т О В</a:t>
              </a:r>
              <a:endPara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843809" y="5877272"/>
              <a:ext cx="4680520" cy="432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   МЕЖДУНАРОДНОЫХ  СОГЛАШЕНИЯ</a:t>
              </a:r>
              <a:endPara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452" y="1153206"/>
            <a:ext cx="788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ДИНАМИКА ОБРАЗОВАТЕЛЬНЫХ И НАУЧНЫХ ПОЕЗДОК ПРЕПОДАВАТЕЛЕЙ УНИВЕРСИТЕТА В РАМКАХ МЕЖДУНАРОДНЫХ ПРОЕКТОВ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097174"/>
              </p:ext>
            </p:extLst>
          </p:nvPr>
        </p:nvGraphicFramePr>
        <p:xfrm>
          <a:off x="468313" y="2353534"/>
          <a:ext cx="8044193" cy="40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62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323528" y="1712868"/>
            <a:ext cx="8363272" cy="4884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3" pitchFamily="18" charset="2"/>
              <a:buNone/>
            </a:pPr>
            <a:r>
              <a:rPr lang="ru-RU" sz="2600" dirty="0" smtClean="0">
                <a:solidFill>
                  <a:schemeClr val="tx2"/>
                </a:solidFill>
                <a:latin typeface="Palatino Linotype" pitchFamily="18" charset="0"/>
              </a:rPr>
              <a:t>В рамках УШОС университетом были подписаны соглашения о сотрудничестве  со следующими университетами:</a:t>
            </a:r>
          </a:p>
          <a:p>
            <a:pPr algn="just"/>
            <a:r>
              <a:rPr lang="ru-RU" sz="2600" dirty="0">
                <a:solidFill>
                  <a:schemeClr val="tx2"/>
                </a:solidFill>
                <a:latin typeface="Palatino Linotype" pitchFamily="18" charset="0"/>
              </a:rPr>
              <a:t>Алтайский государственный университет;</a:t>
            </a:r>
          </a:p>
          <a:p>
            <a:pPr algn="just"/>
            <a:r>
              <a:rPr lang="ru-RU" sz="2600" dirty="0" err="1" smtClean="0">
                <a:solidFill>
                  <a:schemeClr val="tx2"/>
                </a:solidFill>
                <a:latin typeface="Palatino Linotype" pitchFamily="18" charset="0"/>
              </a:rPr>
              <a:t>Бишкекский</a:t>
            </a:r>
            <a:r>
              <a:rPr lang="ru-RU" sz="2600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Palatino Linotype" pitchFamily="18" charset="0"/>
              </a:rPr>
              <a:t>гуманитарный университет имени </a:t>
            </a:r>
            <a:r>
              <a:rPr lang="ru-RU" sz="2600" dirty="0" err="1">
                <a:solidFill>
                  <a:schemeClr val="tx2"/>
                </a:solidFill>
                <a:latin typeface="Palatino Linotype" pitchFamily="18" charset="0"/>
              </a:rPr>
              <a:t>К.Карасаева</a:t>
            </a:r>
            <a:r>
              <a:rPr lang="ru-RU" sz="2600" dirty="0">
                <a:solidFill>
                  <a:schemeClr val="tx2"/>
                </a:solidFill>
                <a:latin typeface="Palatino Linotype" pitchFamily="18" charset="0"/>
              </a:rPr>
              <a:t>;</a:t>
            </a:r>
          </a:p>
          <a:p>
            <a:pPr algn="just"/>
            <a:r>
              <a:rPr lang="ru-RU" sz="2600" dirty="0" smtClean="0">
                <a:solidFill>
                  <a:schemeClr val="tx2"/>
                </a:solidFill>
                <a:latin typeface="Palatino Linotype" pitchFamily="18" charset="0"/>
              </a:rPr>
              <a:t>Кыргызский национальный университет имени </a:t>
            </a:r>
            <a:r>
              <a:rPr lang="ru-RU" sz="2600" dirty="0" err="1" smtClean="0">
                <a:solidFill>
                  <a:schemeClr val="tx2"/>
                </a:solidFill>
                <a:latin typeface="Palatino Linotype" pitchFamily="18" charset="0"/>
              </a:rPr>
              <a:t>Ж.Баласагына</a:t>
            </a:r>
            <a:r>
              <a:rPr lang="ru-RU" sz="2600" dirty="0" smtClean="0">
                <a:solidFill>
                  <a:schemeClr val="tx2"/>
                </a:solidFill>
                <a:latin typeface="Palatino Linotype" pitchFamily="18" charset="0"/>
              </a:rPr>
              <a:t>;</a:t>
            </a:r>
          </a:p>
          <a:p>
            <a:pPr algn="just"/>
            <a:r>
              <a:rPr lang="ru-RU" sz="2600" dirty="0">
                <a:solidFill>
                  <a:schemeClr val="tx2"/>
                </a:solidFill>
                <a:latin typeface="Palatino Linotype" pitchFamily="18" charset="0"/>
              </a:rPr>
              <a:t>Павлодарский государственный </a:t>
            </a:r>
            <a:r>
              <a:rPr lang="ru-RU" sz="2600" dirty="0" smtClean="0">
                <a:solidFill>
                  <a:schemeClr val="tx2"/>
                </a:solidFill>
                <a:latin typeface="Palatino Linotype" pitchFamily="18" charset="0"/>
              </a:rPr>
              <a:t>университет;</a:t>
            </a:r>
            <a:endParaRPr lang="ru-RU" sz="2600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2"/>
                </a:solidFill>
                <a:latin typeface="Palatino Linotype" pitchFamily="18" charset="0"/>
              </a:rPr>
              <a:t>Российско-таджикский (славянский) университет;</a:t>
            </a:r>
          </a:p>
          <a:p>
            <a:pPr algn="just"/>
            <a:r>
              <a:rPr lang="ru-RU" sz="2600" dirty="0" smtClean="0">
                <a:solidFill>
                  <a:schemeClr val="tx2"/>
                </a:solidFill>
                <a:latin typeface="Palatino Linotype" pitchFamily="18" charset="0"/>
              </a:rPr>
              <a:t>Таджикский государственный университет языков имени </a:t>
            </a:r>
            <a:r>
              <a:rPr lang="ru-RU" sz="2600" dirty="0" err="1" smtClean="0">
                <a:solidFill>
                  <a:schemeClr val="tx2"/>
                </a:solidFill>
                <a:latin typeface="Palatino Linotype" pitchFamily="18" charset="0"/>
              </a:rPr>
              <a:t>С.Улугзоды</a:t>
            </a:r>
            <a:r>
              <a:rPr lang="ru-RU" sz="2600" dirty="0" smtClean="0">
                <a:solidFill>
                  <a:schemeClr val="tx2"/>
                </a:solidFill>
                <a:latin typeface="Palatino Linotype" pitchFamily="18" charset="0"/>
              </a:rPr>
              <a:t>;</a:t>
            </a:r>
          </a:p>
          <a:p>
            <a:pPr algn="just"/>
            <a:r>
              <a:rPr lang="ru-RU" sz="2600" dirty="0" smtClean="0">
                <a:solidFill>
                  <a:schemeClr val="tx2"/>
                </a:solidFill>
                <a:latin typeface="Palatino Linotype" pitchFamily="18" charset="0"/>
              </a:rPr>
              <a:t>Уральский федеральный университет имени первого Президента </a:t>
            </a:r>
            <a:r>
              <a:rPr lang="ru-RU" sz="2600" dirty="0" err="1" smtClean="0">
                <a:solidFill>
                  <a:schemeClr val="tx2"/>
                </a:solidFill>
                <a:latin typeface="Palatino Linotype" pitchFamily="18" charset="0"/>
              </a:rPr>
              <a:t>Б.Н.Ельцина</a:t>
            </a:r>
            <a:endParaRPr lang="ru-RU" sz="26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452" y="1153206"/>
            <a:ext cx="788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СОТРУДНИЧЕСТВО В РАМКАХ УШОС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115320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СОТРУДНИЧЕСТВО С ЦЕНТРОМ КОНФУЦИЯ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395536" y="1700808"/>
            <a:ext cx="8291263" cy="496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 3" pitchFamily="18" charset="2"/>
              <a:buNone/>
            </a:pPr>
            <a:r>
              <a:rPr lang="ru-RU" sz="2400" dirty="0" smtClean="0">
                <a:solidFill>
                  <a:schemeClr val="tx2"/>
                </a:solidFill>
                <a:latin typeface="Palatino Linotype" pitchFamily="18" charset="0"/>
              </a:rPr>
              <a:t>В университете действует Центр изучения языков и организованы курсы по изучению китайского языка. Также неоднократно организовывалась языковая практика по китайскому языку для студентов и преподавателей в </a:t>
            </a:r>
            <a:r>
              <a:rPr lang="ru-RU" sz="2400" dirty="0" err="1" smtClean="0">
                <a:solidFill>
                  <a:schemeClr val="tx2"/>
                </a:solidFill>
                <a:latin typeface="Palatino Linotype" pitchFamily="18" charset="0"/>
              </a:rPr>
              <a:t>Синьцзянском</a:t>
            </a:r>
            <a:r>
              <a:rPr lang="ru-RU" sz="2400" dirty="0" smtClean="0">
                <a:solidFill>
                  <a:schemeClr val="tx2"/>
                </a:solidFill>
                <a:latin typeface="Palatino Linotype" pitchFamily="18" charset="0"/>
              </a:rPr>
              <a:t> педагогическом университете.</a:t>
            </a:r>
          </a:p>
          <a:p>
            <a:pPr algn="just">
              <a:spcBef>
                <a:spcPts val="0"/>
              </a:spcBef>
              <a:buFont typeface="Wingdings 3" pitchFamily="18" charset="2"/>
              <a:buNone/>
            </a:pPr>
            <a:r>
              <a:rPr lang="ru-RU" sz="2400" dirty="0" smtClean="0">
                <a:solidFill>
                  <a:schemeClr val="tx2"/>
                </a:solidFill>
                <a:latin typeface="Palatino Linotype" pitchFamily="18" charset="0"/>
              </a:rPr>
              <a:t>К настоящему моменту языковую практику в Китае прошли: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  <a:latin typeface="Palatino Linotype" pitchFamily="18" charset="0"/>
              </a:rPr>
              <a:t>4 преподавателя сроком на 1 месяц;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  <a:latin typeface="Palatino Linotype" pitchFamily="18" charset="0"/>
              </a:rPr>
              <a:t>1 преподаватель сроком на 15 дней;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  <a:latin typeface="Palatino Linotype" pitchFamily="18" charset="0"/>
              </a:rPr>
              <a:t>1 преподаватель сроком на 1 неделю;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  <a:latin typeface="Palatino Linotype" pitchFamily="18" charset="0"/>
              </a:rPr>
              <a:t>9 студентов сроком на 1 год.</a:t>
            </a:r>
          </a:p>
        </p:txBody>
      </p:sp>
    </p:spTree>
    <p:extLst>
      <p:ext uri="{BB962C8B-B14F-4D97-AF65-F5344CB8AC3E}">
        <p14:creationId xmlns:p14="http://schemas.microsoft.com/office/powerpoint/2010/main" val="3965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142984"/>
            <a:ext cx="873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ЦЕНТР ИЗУЧЕНИЯ ЯЗЫКОВ И ЯЗЫКОВАЯ ПРАКТИКА В КИТАЕ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6146" name="Picture 2" descr="C:\Users\Admin\Desktop\20151120_0926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2103167"/>
            <a:ext cx="2628912" cy="148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2" descr="C:\Users\Admin\Desktop\20151120_09260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29388" y="2092939"/>
            <a:ext cx="2628912" cy="148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2" descr="C:\Users\Admin\Desktop\20151120_09260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86051" y="2013802"/>
            <a:ext cx="3536877" cy="199126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D:\My doc\Фото\Подборка - фото\1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3" y="4236985"/>
            <a:ext cx="3339177" cy="25043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Y\Desktop\Баннер для отдела\Отобранные фото\IMG_44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2" y="4248384"/>
            <a:ext cx="3646758" cy="24311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5324" y="1142984"/>
            <a:ext cx="503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НАШИ СТУДЕНТЫ В НАРХОЗЕ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" name="Picture 3" descr="D:\My doc\Фото\Нархоз\IMG_2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81" y="4077072"/>
            <a:ext cx="2747797" cy="20608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y doc\Фото\Нархоз\DCSSs_0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0" y="4149080"/>
            <a:ext cx="2988930" cy="19926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y doc\Фото\Студенты в Нархозе\IMG_1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54" y="1604648"/>
            <a:ext cx="2824647" cy="211848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y doc\Фото\Студенты в Нархозе\IMG_15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6" y="1560824"/>
            <a:ext cx="2981515" cy="223613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My doc\Фото\Нархоз\2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61" y="2967806"/>
            <a:ext cx="2903445" cy="21775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13" name="Rectangle 32"/>
          <p:cNvSpPr txBox="1">
            <a:spLocks noChangeArrowheads="1"/>
          </p:cNvSpPr>
          <p:nvPr/>
        </p:nvSpPr>
        <p:spPr bwMode="auto">
          <a:xfrm>
            <a:off x="350016" y="2207144"/>
            <a:ext cx="8641585" cy="3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771525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71525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0070C0"/>
                </a:solidFill>
                <a:latin typeface="Palatino Linotype" pitchFamily="18" charset="0"/>
              </a:rPr>
              <a:t>НАШ АДРЕС:</a:t>
            </a:r>
            <a:endParaRPr lang="ru-RU" sz="32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14" name="Rectangle 32"/>
          <p:cNvSpPr txBox="1">
            <a:spLocks noChangeArrowheads="1"/>
          </p:cNvSpPr>
          <p:nvPr/>
        </p:nvSpPr>
        <p:spPr bwMode="auto">
          <a:xfrm>
            <a:off x="502415" y="3143248"/>
            <a:ext cx="8641585" cy="3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771525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71525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Palatino Linotype" pitchFamily="18" charset="0"/>
              </a:rPr>
              <a:t>735700, </a:t>
            </a:r>
            <a:r>
              <a:rPr lang="ru-RU" sz="2400" b="1" dirty="0" err="1" smtClean="0">
                <a:solidFill>
                  <a:srgbClr val="0070C0"/>
                </a:solidFill>
                <a:latin typeface="Palatino Linotype" pitchFamily="18" charset="0"/>
              </a:rPr>
              <a:t>г.Худжанд</a:t>
            </a:r>
            <a:r>
              <a:rPr lang="ru-RU" sz="2400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Palatino Linotype" pitchFamily="18" charset="0"/>
              </a:rPr>
              <a:t>мкр</a:t>
            </a:r>
            <a:r>
              <a:rPr lang="ru-RU" sz="2400" b="1" dirty="0">
                <a:solidFill>
                  <a:srgbClr val="0070C0"/>
                </a:solidFill>
                <a:latin typeface="Palatino Linotype" pitchFamily="18" charset="0"/>
              </a:rPr>
              <a:t>-н. 17, </a:t>
            </a:r>
            <a:r>
              <a:rPr lang="ru-RU" sz="2400" b="1" dirty="0" smtClean="0">
                <a:solidFill>
                  <a:srgbClr val="0070C0"/>
                </a:solidFill>
                <a:latin typeface="Palatino Linotype" pitchFamily="18" charset="0"/>
              </a:rPr>
              <a:t>д.1</a:t>
            </a:r>
            <a:r>
              <a:rPr lang="ru-RU" sz="2400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endParaRPr lang="ru-RU" sz="2400" b="1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Palatino Linotype" pitchFamily="18" charset="0"/>
              </a:rPr>
              <a:t>тел.: (</a:t>
            </a:r>
            <a:r>
              <a:rPr lang="ru-RU" sz="2400" b="1" dirty="0">
                <a:solidFill>
                  <a:srgbClr val="0070C0"/>
                </a:solidFill>
                <a:latin typeface="Palatino Linotype" pitchFamily="18" charset="0"/>
              </a:rPr>
              <a:t>3422) </a:t>
            </a:r>
            <a:r>
              <a:rPr lang="ru-RU" sz="2400" b="1" dirty="0" smtClean="0">
                <a:solidFill>
                  <a:srgbClr val="0070C0"/>
                </a:solidFill>
                <a:latin typeface="Palatino Linotype" pitchFamily="18" charset="0"/>
              </a:rPr>
              <a:t>23811, (3422) 25170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Palatino Linotype" pitchFamily="18" charset="0"/>
              </a:rPr>
              <a:t>www.tsulbp.tj</a:t>
            </a:r>
            <a:r>
              <a:rPr lang="en-US" sz="2400" b="1" dirty="0">
                <a:solidFill>
                  <a:srgbClr val="0070C0"/>
                </a:solidFill>
                <a:latin typeface="Palatino Linotype" pitchFamily="18" charset="0"/>
              </a:rPr>
              <a:t>, e-mail: tsulbp@rambler.ru</a:t>
            </a:r>
            <a:endParaRPr lang="ru-RU" sz="24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15" name="Rectangle 32"/>
          <p:cNvSpPr txBox="1">
            <a:spLocks noChangeArrowheads="1"/>
          </p:cNvSpPr>
          <p:nvPr/>
        </p:nvSpPr>
        <p:spPr bwMode="auto">
          <a:xfrm>
            <a:off x="350016" y="4943448"/>
            <a:ext cx="8641585" cy="3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771525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71525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0070C0"/>
                </a:solidFill>
                <a:latin typeface="Palatino Linotype" pitchFamily="18" charset="0"/>
              </a:rPr>
              <a:t>БЛАГОДАРЮ ЗА ВНИМАНИЕ!</a:t>
            </a:r>
            <a:endParaRPr lang="ru-RU" sz="32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7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  <a:endParaRPr lang="ru-RU" sz="1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1026" name="Picture 2" descr="Картинки по запросу вузы таджикиста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7" y="2564904"/>
            <a:ext cx="2550184" cy="17011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узы таджикиста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7640"/>
            <a:ext cx="2723941" cy="1767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вузы таджикиста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41" y="5085184"/>
            <a:ext cx="3560824" cy="16502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Картинки по запросу вузы таджикиста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5947"/>
            <a:ext cx="2976376" cy="19941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артинки по запросу вузы таджикистан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59499"/>
            <a:ext cx="3160186" cy="17096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Картинки по запросу вузы таджикистан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97" y="2312768"/>
            <a:ext cx="2939698" cy="1548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вузы таджикистан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18" y="2828908"/>
            <a:ext cx="2333742" cy="1752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28342"/>
            <a:ext cx="2857500" cy="16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7504" y="1071546"/>
            <a:ext cx="89781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000" dirty="0" smtClean="0">
                <a:solidFill>
                  <a:srgbClr val="0070C0"/>
                </a:solidFill>
                <a:latin typeface="Palatino Linotype" pitchFamily="18" charset="0"/>
              </a:rPr>
              <a:t>«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мы 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добьемся высокого качества обучения и воспитания,  реформирование образования  не будет иметь никакой  ценности. Поэтому  качество на всех этапах образования является основным вопросом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360363" algn="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ЭМОМАЛИ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РАХМОН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33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943" y="1010924"/>
            <a:ext cx="7676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Меры принимаемые для повышения качества образования:</a:t>
            </a:r>
          </a:p>
          <a:p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2060262"/>
            <a:ext cx="87957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Президенте Таджикистана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 Национальный Тестовый центр для предотвращения коррупционных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явлений;</a:t>
            </a:r>
          </a:p>
          <a:p>
            <a:pPr marL="342900" indent="-342900" algn="just">
              <a:lnSpc>
                <a:spcPct val="125000"/>
              </a:lnSpc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состояние качества высшего образования  в Таджикистане периодически проверяется Государственной службой по надзору в сфере образования Министерства образования и науки Республики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Таджикистан.</a:t>
            </a:r>
          </a:p>
          <a:p>
            <a:pPr marL="342900" indent="-342900" algn="just">
              <a:lnSpc>
                <a:spcPct val="125000"/>
              </a:lnSpc>
              <a:buFontTx/>
              <a:buChar char="-"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7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  <a:endParaRPr lang="ru-RU" sz="1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943" y="1010924"/>
            <a:ext cx="7676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По итогам проведенного мониторинга необходимо:</a:t>
            </a:r>
          </a:p>
          <a:p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2060262"/>
            <a:ext cx="87957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пересмотреть программу внутренней аттестации,  государственной  аттестации и государственной аккредитации учебных заведений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25000"/>
              </a:lnSpc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организовать надзор за качеством обучения и проведение проверок в период  аттестации с широким использованием Национального тестового центра, государственной службы по надзору  в сфере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342900" indent="-342900" algn="just">
              <a:lnSpc>
                <a:spcPct val="125000"/>
              </a:lnSpc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усилить деятельность групп по управлению качеством образования во всех звеньях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marL="342900" indent="-342900" algn="just">
              <a:lnSpc>
                <a:spcPct val="125000"/>
              </a:lnSpc>
              <a:buFontTx/>
              <a:buChar char="-"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7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  <a:endParaRPr lang="ru-RU" sz="1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998433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Можно выделить </a:t>
            </a:r>
            <a:r>
              <a:rPr lang="ru-RU" sz="3200" dirty="0">
                <a:solidFill>
                  <a:schemeClr val="tx2"/>
                </a:solidFill>
              </a:rPr>
              <a:t>несколько основных факторов, определяющих качество образования</a:t>
            </a:r>
            <a:r>
              <a:rPr lang="ru-RU" sz="3200" dirty="0" smtClean="0">
                <a:solidFill>
                  <a:schemeClr val="tx2"/>
                </a:solidFill>
                <a:latin typeface="Palatino Linotype" pitchFamily="18" charset="0"/>
              </a:rPr>
              <a:t>:</a:t>
            </a:r>
          </a:p>
          <a:p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2032387"/>
            <a:ext cx="87957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образовательных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программ;</a:t>
            </a:r>
          </a:p>
          <a:p>
            <a:pPr marL="342900" indent="-342900" algn="just">
              <a:buFontTx/>
              <a:buChar char="-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технологий обучения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уровень знаний выпускников средних школ и требований к ним при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поступлении;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компетенция и профессионализм  научно-педагогических кадров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вузов;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состояние взаимодействия вуза с рынком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уровень обеспеченности учебно-методическими и информационно-коммуникационными возможностями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учебного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процесса;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состояние внеаудиторной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уровень знания иностранных языков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расширение международной мобильности.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7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  <a:endParaRPr lang="ru-RU" sz="1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943" y="1010924"/>
            <a:ext cx="76763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История возникновения университета</a:t>
            </a:r>
          </a:p>
          <a:p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40700" y="1785005"/>
            <a:ext cx="4500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>
              <a:lnSpc>
                <a:spcPct val="125000"/>
              </a:lnSpc>
            </a:pP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</a:rPr>
              <a:t>«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Университет права, бизнеса и политики Таджикистана станет «мозговым центром» реформ законодательства и будет готовить специалистов в области предпринимательства, коммерческой деятельности и международного права</a:t>
            </a: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</a:rPr>
              <a:t>».</a:t>
            </a:r>
            <a:endParaRPr lang="ru-RU" sz="2400" dirty="0">
              <a:solidFill>
                <a:srgbClr val="0070C0"/>
              </a:solidFill>
              <a:latin typeface="Palatino Linotype" pitchFamily="18" charset="0"/>
            </a:endParaRPr>
          </a:p>
          <a:p>
            <a:pPr indent="360363" algn="r">
              <a:lnSpc>
                <a:spcPct val="125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ЭМОМАЛИ </a:t>
            </a:r>
            <a:r>
              <a:rPr lang="en-US" sz="2400" b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РАХМОН</a:t>
            </a:r>
            <a:endParaRPr lang="ru-RU" sz="2400" b="1" dirty="0">
              <a:solidFill>
                <a:srgbClr val="FF0000"/>
              </a:solidFill>
              <a:latin typeface="Palatino Linotype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 descr="1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086359"/>
            <a:ext cx="3857652" cy="207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4300936"/>
            <a:ext cx="3857652" cy="207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7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  <a:endParaRPr lang="ru-RU" sz="1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бино_тг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pic>
        <p:nvPicPr>
          <p:cNvPr id="11265" name="Picture 1" descr="C:\Users\Admin\Desktop\Рисунок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142984"/>
            <a:ext cx="2877601" cy="1785950"/>
          </a:xfrm>
          <a:prstGeom prst="rect">
            <a:avLst/>
          </a:prstGeom>
          <a:noFill/>
        </p:spPr>
      </p:pic>
      <p:pic>
        <p:nvPicPr>
          <p:cNvPr id="14" name="Picture 1" descr="C:\Users\Admin\Desktop\Рисунок1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4283" y="3000372"/>
            <a:ext cx="2817756" cy="1785950"/>
          </a:xfrm>
          <a:prstGeom prst="rect">
            <a:avLst/>
          </a:prstGeom>
          <a:noFill/>
        </p:spPr>
      </p:pic>
      <p:pic>
        <p:nvPicPr>
          <p:cNvPr id="16" name="Picture 1" descr="C:\Users\Admin\Desktop\Рисунок1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14282" y="4857760"/>
            <a:ext cx="276697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16" name="Rectangle 32"/>
          <p:cNvSpPr txBox="1">
            <a:spLocks noChangeArrowheads="1"/>
          </p:cNvSpPr>
          <p:nvPr/>
        </p:nvSpPr>
        <p:spPr bwMode="auto">
          <a:xfrm>
            <a:off x="216695" y="1360148"/>
            <a:ext cx="8641585" cy="84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771525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71525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71525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УНИВЕРСИТЕТ ГОТОВИТ СПЕЦИАЛИСТОВ ПО СЛЕДУЮЩИМ НАПРАВЛЕНИЯМ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266313" y="2564904"/>
            <a:ext cx="8663405" cy="386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968" tIns="37484" rIns="74968" bIns="37484" numCol="1"/>
          <a:lstStyle>
            <a:lvl1pPr defTabSz="1433513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433513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433513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433513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433513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Calibri" pitchFamily="34" charset="0"/>
              </a:rPr>
              <a:t>Информационные технологии</a:t>
            </a:r>
          </a:p>
          <a:p>
            <a:pPr marL="285750" indent="-28575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Calibri" pitchFamily="34" charset="0"/>
              </a:rPr>
              <a:t>Экономика</a:t>
            </a:r>
          </a:p>
          <a:p>
            <a:pPr marL="285750" indent="-28575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Calibri" pitchFamily="34" charset="0"/>
              </a:rPr>
              <a:t>Юриспруденция</a:t>
            </a:r>
          </a:p>
          <a:p>
            <a:pPr marL="285750" indent="-28575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Calibri" pitchFamily="34" charset="0"/>
              </a:rPr>
              <a:t>Международные отношения</a:t>
            </a:r>
          </a:p>
          <a:p>
            <a:pPr marL="285750" indent="-28575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Calibri" pitchFamily="34" charset="0"/>
              </a:rPr>
              <a:t>Политология</a:t>
            </a:r>
          </a:p>
          <a:p>
            <a:pPr marL="285750" indent="-28575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ru-RU" sz="2000" dirty="0" smtClean="0">
              <a:solidFill>
                <a:srgbClr val="FF0000"/>
              </a:solidFill>
              <a:latin typeface="Palatino Linotype" pitchFamily="18" charset="0"/>
              <a:cs typeface="Calibri" pitchFamily="34" charset="0"/>
            </a:endParaRPr>
          </a:p>
        </p:txBody>
      </p:sp>
      <p:pic>
        <p:nvPicPr>
          <p:cNvPr id="29" name="Picture 4" descr="C:\Users\Admin\Desktop\88077417_1_1000x700_perevody-s-russkogo-na-angliyskiy-i-obratno-karaganda_rev00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6028" y="5301209"/>
            <a:ext cx="1747700" cy="119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C:\Users\Admin\Desktop\88077417_1_1000x700_perevody-s-russkogo-na-angliyskiy-i-obratno-karaganda_rev00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51622" y="5301208"/>
            <a:ext cx="1616322" cy="119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Admin\Desktop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6937" y="5209723"/>
            <a:ext cx="2149279" cy="142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Users\Admin\Desktop\Рисунок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0232" y="5209722"/>
            <a:ext cx="2103438" cy="1420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3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5500694" y="1857364"/>
            <a:ext cx="264320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студентов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85720" y="2786059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5720" y="3571877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785918" y="1857365"/>
            <a:ext cx="1772211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400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  преподавателей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 descr="C:\Users\nedosekovan\Desktop\Шаблон\Group-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" y="0"/>
            <a:ext cx="1084037" cy="928694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57290" y="165762"/>
            <a:ext cx="6768009" cy="6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814" tIns="23907" rIns="47814" bIns="23907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Palatino Linotype" pitchFamily="18" charset="0"/>
              </a:rPr>
              <a:t>ТАДЖИКСКИЙ ГОСУДАРСТВЕННЫЙ УНИВЕРСИТЕТ ПРАВА, БИЗНЕСА И ПОЛИТИКИ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8827" y="1142984"/>
            <a:ext cx="3389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Palatino Linotype" pitchFamily="18" charset="0"/>
              </a:rPr>
              <a:t>Учебный процесс</a:t>
            </a:r>
            <a:endParaRPr lang="ru-RU" sz="28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78983" y="1714488"/>
            <a:ext cx="649811" cy="64981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419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38" y="2571745"/>
            <a:ext cx="2500330" cy="42862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Palatino Linotype" pitchFamily="18" charset="0"/>
              </a:rPr>
              <a:t>штатный преподаватель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4603" y="2428868"/>
            <a:ext cx="649811" cy="649811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355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0" y="3357563"/>
            <a:ext cx="1772211" cy="42862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   докторов наук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4603" y="3214686"/>
            <a:ext cx="649811" cy="649811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19</a:t>
            </a:r>
            <a:endParaRPr lang="ru-RU" sz="1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5277" y="4143381"/>
            <a:ext cx="2129401" cy="42862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  кандидатов наук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8342" y="4000504"/>
            <a:ext cx="649811" cy="649811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122</a:t>
            </a: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463585" y="3536158"/>
            <a:ext cx="149940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5720" y="4286256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14348" y="2214555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57224" y="2071679"/>
            <a:ext cx="3571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4500562" y="1785926"/>
            <a:ext cx="110218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6698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2643182"/>
            <a:ext cx="3883872" cy="57150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Очное отделение </a:t>
            </a:r>
            <a:r>
              <a:rPr lang="ru-RU" b="1" dirty="0" smtClean="0">
                <a:solidFill>
                  <a:srgbClr val="FF0000"/>
                </a:solidFill>
                <a:latin typeface="Palatino Linotype" pitchFamily="18" charset="0"/>
                <a:cs typeface="Calibri" pitchFamily="34" charset="0"/>
              </a:rPr>
              <a:t>4418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 человек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753361" y="3500438"/>
            <a:ext cx="4104919" cy="57150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Заочное </a:t>
            </a:r>
            <a:r>
              <a:rPr lang="ru-RU" b="1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отделение </a:t>
            </a:r>
            <a:r>
              <a:rPr lang="ru-RU" b="1" smtClean="0">
                <a:solidFill>
                  <a:srgbClr val="FF0000"/>
                </a:solidFill>
                <a:latin typeface="Palatino Linotype" pitchFamily="18" charset="0"/>
                <a:cs typeface="Calibri" pitchFamily="34" charset="0"/>
              </a:rPr>
              <a:t>2280</a:t>
            </a:r>
            <a:r>
              <a:rPr lang="ru-RU" b="1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человек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4214810" y="2071678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3965571" y="232091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8215338" y="2142322"/>
            <a:ext cx="21431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7787504" y="278526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779912" y="4357694"/>
            <a:ext cx="510901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  <a:cs typeface="Calibri" pitchFamily="34" charset="0"/>
              </a:rPr>
              <a:t>Магистратура - </a:t>
            </a:r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  <a:cs typeface="Calibri" pitchFamily="34" charset="0"/>
              </a:rPr>
              <a:t>9</a:t>
            </a:r>
            <a:r>
              <a:rPr lang="ru-RU" sz="2400" dirty="0" smtClean="0">
                <a:solidFill>
                  <a:srgbClr val="FF0000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  <a:cs typeface="Calibri" pitchFamily="34" charset="0"/>
              </a:rPr>
              <a:t>специальностей;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  <a:cs typeface="Calibri" pitchFamily="34" charset="0"/>
              </a:rPr>
              <a:t>Аспирантура - </a:t>
            </a:r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  <a:cs typeface="Calibri" pitchFamily="34" charset="0"/>
              </a:rPr>
              <a:t>13</a:t>
            </a:r>
            <a:r>
              <a:rPr lang="ru-RU" sz="2400" dirty="0" smtClean="0">
                <a:solidFill>
                  <a:srgbClr val="FF0000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Palatino Linotype" pitchFamily="18" charset="0"/>
                <a:cs typeface="Calibri" pitchFamily="34" charset="0"/>
              </a:rPr>
              <a:t>специальностей;</a:t>
            </a:r>
            <a:endParaRPr lang="ru-RU" sz="2400" dirty="0" smtClean="0">
              <a:solidFill>
                <a:srgbClr val="0070C0"/>
              </a:solidFill>
              <a:latin typeface="Palatino Linotype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  <a:cs typeface="Calibri" pitchFamily="34" charset="0"/>
              </a:rPr>
              <a:t>Докторантура - </a:t>
            </a:r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  <a:cs typeface="Calibri" pitchFamily="34" charset="0"/>
              </a:rPr>
              <a:t>3</a:t>
            </a:r>
            <a:r>
              <a:rPr lang="ru-RU" sz="2400" dirty="0" smtClean="0">
                <a:solidFill>
                  <a:srgbClr val="FF0000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  <a:cs typeface="Calibri" pitchFamily="34" charset="0"/>
              </a:rPr>
              <a:t>специальности</a:t>
            </a:r>
            <a:r>
              <a:rPr lang="ru-RU" dirty="0" smtClean="0">
                <a:solidFill>
                  <a:srgbClr val="0070C0"/>
                </a:solidFill>
                <a:latin typeface="Palatino Linotype" pitchFamily="18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71538" y="5143512"/>
            <a:ext cx="1772211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Факультетов</a:t>
            </a:r>
          </a:p>
        </p:txBody>
      </p:sp>
      <p:sp>
        <p:nvSpPr>
          <p:cNvPr id="35" name="Овал 34"/>
          <p:cNvSpPr/>
          <p:nvPr/>
        </p:nvSpPr>
        <p:spPr>
          <a:xfrm>
            <a:off x="564603" y="5000635"/>
            <a:ext cx="649811" cy="64981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6</a:t>
            </a:r>
            <a:endParaRPr lang="ru-RU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71538" y="5929330"/>
            <a:ext cx="2500330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b="1" dirty="0" smtClean="0"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 Специальности</a:t>
            </a:r>
            <a:endParaRPr lang="ru-RU" sz="2000" dirty="0" smtClean="0">
              <a:latin typeface="Palatino Linotype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64603" y="5786453"/>
            <a:ext cx="649811" cy="64981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Palatino Linotype" pitchFamily="18" charset="0"/>
                <a:cs typeface="Calibri" pitchFamily="34" charset="0"/>
              </a:rPr>
              <a:t>24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752</Words>
  <Application>Microsoft Office PowerPoint</Application>
  <PresentationFormat>Экран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Palatino Linotype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215</cp:revision>
  <dcterms:created xsi:type="dcterms:W3CDTF">2015-12-04T04:22:14Z</dcterms:created>
  <dcterms:modified xsi:type="dcterms:W3CDTF">2017-12-20T09:44:07Z</dcterms:modified>
</cp:coreProperties>
</file>